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58" r:id="rId6"/>
    <p:sldId id="264" r:id="rId7"/>
    <p:sldId id="261" r:id="rId8"/>
    <p:sldId id="262" r:id="rId9"/>
    <p:sldId id="263" r:id="rId10"/>
  </p:sldIdLst>
  <p:sldSz cx="6858000" cy="9144000" type="screen4x3"/>
  <p:notesSz cx="6888163" cy="100187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70" d="100"/>
          <a:sy n="170" d="100"/>
        </p:scale>
        <p:origin x="-72" y="52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979FE-E481-4BBE-9299-093C3EE3B3F0}" type="datetimeFigureOut">
              <a:rPr lang="en-GB" smtClean="0"/>
              <a:t>02/09/2015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035175" y="750888"/>
            <a:ext cx="281781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975" y="4759325"/>
            <a:ext cx="5510213" cy="45085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5475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2075" y="9515475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A4441-7987-4BB7-B339-FCCC218E8F1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78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A4441-7987-4BB7-B339-FCCC218E8F1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230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A4441-7987-4BB7-B339-FCCC218E8F1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178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02/09/2015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80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02/09/2015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73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02/09/2015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27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02/09/2015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56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02/09/2015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60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02/09/2015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469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02/09/2015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71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02/09/2015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86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02/09/2015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407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02/09/2015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953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02/09/2015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68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5F83E-7A7A-4BA2-8B2F-EF7A14BC0F6A}" type="datetimeFigureOut">
              <a:rPr lang="en-GB" smtClean="0"/>
              <a:t>02/09/2015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02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tiff"/><Relationship Id="rId18" Type="http://schemas.openxmlformats.org/officeDocument/2006/relationships/image" Target="../media/image16.png"/><Relationship Id="rId26" Type="http://schemas.microsoft.com/office/2007/relationships/hdphoto" Target="../media/hdphoto10.wdp"/><Relationship Id="rId3" Type="http://schemas.openxmlformats.org/officeDocument/2006/relationships/image" Target="../media/image6.tiff"/><Relationship Id="rId21" Type="http://schemas.microsoft.com/office/2007/relationships/hdphoto" Target="../media/hdphoto8.wdp"/><Relationship Id="rId34" Type="http://schemas.openxmlformats.org/officeDocument/2006/relationships/image" Target="../media/image26.tiff"/><Relationship Id="rId7" Type="http://schemas.microsoft.com/office/2007/relationships/hdphoto" Target="../media/hdphoto3.wdp"/><Relationship Id="rId12" Type="http://schemas.openxmlformats.org/officeDocument/2006/relationships/image" Target="../media/image12.png"/><Relationship Id="rId17" Type="http://schemas.microsoft.com/office/2007/relationships/hdphoto" Target="../media/hdphoto6.wdp"/><Relationship Id="rId25" Type="http://schemas.openxmlformats.org/officeDocument/2006/relationships/image" Target="../media/image20.jpeg"/><Relationship Id="rId33" Type="http://schemas.openxmlformats.org/officeDocument/2006/relationships/image" Target="../media/image25.tiff"/><Relationship Id="rId2" Type="http://schemas.openxmlformats.org/officeDocument/2006/relationships/image" Target="../media/image5.tiff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19.png"/><Relationship Id="rId32" Type="http://schemas.openxmlformats.org/officeDocument/2006/relationships/image" Target="../media/image24.tiff"/><Relationship Id="rId37" Type="http://schemas.openxmlformats.org/officeDocument/2006/relationships/image" Target="../media/image29.tiff"/><Relationship Id="rId5" Type="http://schemas.microsoft.com/office/2007/relationships/hdphoto" Target="../media/hdphoto2.wdp"/><Relationship Id="rId15" Type="http://schemas.microsoft.com/office/2007/relationships/hdphoto" Target="../media/hdphoto5.wdp"/><Relationship Id="rId23" Type="http://schemas.microsoft.com/office/2007/relationships/hdphoto" Target="../media/hdphoto9.wdp"/><Relationship Id="rId28" Type="http://schemas.microsoft.com/office/2007/relationships/hdphoto" Target="../media/hdphoto11.wdp"/><Relationship Id="rId36" Type="http://schemas.openxmlformats.org/officeDocument/2006/relationships/image" Target="../media/image28.tiff"/><Relationship Id="rId10" Type="http://schemas.microsoft.com/office/2007/relationships/hdphoto" Target="../media/hdphoto4.wdp"/><Relationship Id="rId19" Type="http://schemas.microsoft.com/office/2007/relationships/hdphoto" Target="../media/hdphoto7.wdp"/><Relationship Id="rId31" Type="http://schemas.openxmlformats.org/officeDocument/2006/relationships/image" Target="../media/image23.tiff"/><Relationship Id="rId4" Type="http://schemas.openxmlformats.org/officeDocument/2006/relationships/image" Target="../media/image7.png"/><Relationship Id="rId9" Type="http://schemas.openxmlformats.org/officeDocument/2006/relationships/image" Target="../media/image10.jpeg"/><Relationship Id="rId14" Type="http://schemas.openxmlformats.org/officeDocument/2006/relationships/image" Target="../media/image14.png"/><Relationship Id="rId22" Type="http://schemas.openxmlformats.org/officeDocument/2006/relationships/image" Target="../media/image18.jpeg"/><Relationship Id="rId27" Type="http://schemas.openxmlformats.org/officeDocument/2006/relationships/image" Target="../media/image21.jpeg"/><Relationship Id="rId30" Type="http://schemas.microsoft.com/office/2007/relationships/hdphoto" Target="../media/hdphoto12.wdp"/><Relationship Id="rId35" Type="http://schemas.openxmlformats.org/officeDocument/2006/relationships/image" Target="../media/image2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39.jpe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3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11" Type="http://schemas.openxmlformats.org/officeDocument/2006/relationships/image" Target="../media/image37.jpeg"/><Relationship Id="rId5" Type="http://schemas.openxmlformats.org/officeDocument/2006/relationships/image" Target="../media/image34.png"/><Relationship Id="rId10" Type="http://schemas.microsoft.com/office/2007/relationships/hdphoto" Target="../media/hdphoto16.wdp"/><Relationship Id="rId4" Type="http://schemas.microsoft.com/office/2007/relationships/hdphoto" Target="../media/hdphoto13.wdp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tiff"/><Relationship Id="rId3" Type="http://schemas.openxmlformats.org/officeDocument/2006/relationships/image" Target="../media/image40.tiff"/><Relationship Id="rId7" Type="http://schemas.openxmlformats.org/officeDocument/2006/relationships/image" Target="../media/image4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11" Type="http://schemas.openxmlformats.org/officeDocument/2006/relationships/image" Target="../media/image48.jpeg"/><Relationship Id="rId5" Type="http://schemas.openxmlformats.org/officeDocument/2006/relationships/image" Target="../media/image42.tiff"/><Relationship Id="rId10" Type="http://schemas.openxmlformats.org/officeDocument/2006/relationships/image" Target="../media/image47.tiff"/><Relationship Id="rId4" Type="http://schemas.openxmlformats.org/officeDocument/2006/relationships/image" Target="../media/image41.tiff"/><Relationship Id="rId9" Type="http://schemas.openxmlformats.org/officeDocument/2006/relationships/image" Target="../media/image4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4" Type="http://schemas.openxmlformats.org/officeDocument/2006/relationships/image" Target="../media/image4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40.tiff"/><Relationship Id="rId4" Type="http://schemas.openxmlformats.org/officeDocument/2006/relationships/image" Target="../media/image5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1</a:t>
            </a:r>
            <a:endParaRPr lang="en-US" b="1"/>
          </a:p>
        </p:txBody>
      </p:sp>
      <p:sp>
        <p:nvSpPr>
          <p:cNvPr id="6" name="TextBox 1"/>
          <p:cNvSpPr txBox="1"/>
          <p:nvPr/>
        </p:nvSpPr>
        <p:spPr>
          <a:xfrm>
            <a:off x="771342" y="957532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10" name="TextBox 1"/>
          <p:cNvSpPr txBox="1"/>
          <p:nvPr/>
        </p:nvSpPr>
        <p:spPr>
          <a:xfrm>
            <a:off x="771342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pic>
        <p:nvPicPr>
          <p:cNvPr id="1037" name="Picture 13" descr="C:\Users\Raphael\Desktop 4\Temporary Export Files\DNaseI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411" y="1014348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"/>
          <p:cNvSpPr txBox="1"/>
          <p:nvPr/>
        </p:nvSpPr>
        <p:spPr>
          <a:xfrm>
            <a:off x="3717032" y="827784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2076" name="Picture 7"/>
          <p:cNvPicPr>
            <a:picLocks noChangeAspect="1" noChangeArrowheads="1"/>
          </p:cNvPicPr>
          <p:nvPr/>
        </p:nvPicPr>
        <p:blipFill>
          <a:blip r:embed="rId4" cstate="print">
            <a:lum bright="12000" contrast="-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826" y="3625793"/>
            <a:ext cx="2028088" cy="13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feld 38"/>
          <p:cNvSpPr txBox="1"/>
          <p:nvPr/>
        </p:nvSpPr>
        <p:spPr>
          <a:xfrm>
            <a:off x="4091702" y="373081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feld 99"/>
          <p:cNvSpPr txBox="1"/>
          <p:nvPr/>
        </p:nvSpPr>
        <p:spPr>
          <a:xfrm>
            <a:off x="4399902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feld 100"/>
          <p:cNvSpPr txBox="1"/>
          <p:nvPr/>
        </p:nvSpPr>
        <p:spPr>
          <a:xfrm>
            <a:off x="454988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feld 101"/>
          <p:cNvSpPr txBox="1"/>
          <p:nvPr/>
        </p:nvSpPr>
        <p:spPr>
          <a:xfrm>
            <a:off x="4699866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856198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feld 103"/>
          <p:cNvSpPr txBox="1"/>
          <p:nvPr/>
        </p:nvSpPr>
        <p:spPr>
          <a:xfrm>
            <a:off x="5006180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feld 104"/>
          <p:cNvSpPr txBox="1"/>
          <p:nvPr/>
        </p:nvSpPr>
        <p:spPr>
          <a:xfrm>
            <a:off x="515424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feld 105"/>
          <p:cNvSpPr txBox="1"/>
          <p:nvPr/>
        </p:nvSpPr>
        <p:spPr>
          <a:xfrm>
            <a:off x="532313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feld 106"/>
          <p:cNvSpPr txBox="1"/>
          <p:nvPr/>
        </p:nvSpPr>
        <p:spPr>
          <a:xfrm>
            <a:off x="547618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feld 107"/>
          <p:cNvSpPr txBox="1"/>
          <p:nvPr/>
        </p:nvSpPr>
        <p:spPr>
          <a:xfrm>
            <a:off x="5625158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feld 108"/>
          <p:cNvSpPr txBox="1"/>
          <p:nvPr/>
        </p:nvSpPr>
        <p:spPr>
          <a:xfrm>
            <a:off x="5762058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feld 109"/>
          <p:cNvSpPr txBox="1"/>
          <p:nvPr/>
        </p:nvSpPr>
        <p:spPr>
          <a:xfrm>
            <a:off x="593147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feld 112"/>
          <p:cNvSpPr txBox="1"/>
          <p:nvPr/>
        </p:nvSpPr>
        <p:spPr>
          <a:xfrm>
            <a:off x="4202902" y="373081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feld 113"/>
          <p:cNvSpPr txBox="1"/>
          <p:nvPr/>
        </p:nvSpPr>
        <p:spPr>
          <a:xfrm>
            <a:off x="4307752" y="373081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 descr="C:\Users\Raphael\Desktop 4\Temporary Export Files\2 Pop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8" y="1014348"/>
            <a:ext cx="262434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Gerade Verbindung 2"/>
          <p:cNvCxnSpPr/>
          <p:nvPr/>
        </p:nvCxnSpPr>
        <p:spPr>
          <a:xfrm>
            <a:off x="4520380" y="3583901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>
          <a:xfrm>
            <a:off x="5134650" y="3579709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4470455" y="3363685"/>
            <a:ext cx="4972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de-CH" sz="9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9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5099477" y="3363685"/>
            <a:ext cx="4972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de-CH" sz="9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GB" sz="9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8" descr="C:\Users\Raphael\Desktop 4\Temporary Export Files\Nuclei untreated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8" y="3059832"/>
            <a:ext cx="239420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"/>
          <p:cNvSpPr txBox="1"/>
          <p:nvPr/>
        </p:nvSpPr>
        <p:spPr>
          <a:xfrm>
            <a:off x="3717032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01079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Raphael\Desktop 4\Anion Exchange Profiles TIF\P1binding_B7NVP2\P1binding_B7NVP2_c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4572460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Raphael\Desktop 4\Anion Exchange Profiles TIF\P1binding_B7NVP2\P1binding_B7NVP2_c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4572460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Raphael\Desktop 4\Anion Exchange Profiles TIF\BindingP2B7NVP2\BindingP2B7NVP2_c1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35000"/>
                    </a14:imgEffect>
                    <a14:imgEffect>
                      <a14:brightnessContrast brigh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5352830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Raphael\Desktop 4\Anion Exchange Profiles TIF\BindingP2B7NVP2\BindingP2B7NVP2_c2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5352830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9"/>
          <p:cNvSpPr txBox="1"/>
          <p:nvPr/>
        </p:nvSpPr>
        <p:spPr>
          <a:xfrm>
            <a:off x="1124744" y="4344100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Capsid</a:t>
            </a:r>
          </a:p>
        </p:txBody>
      </p:sp>
      <p:sp>
        <p:nvSpPr>
          <p:cNvPr id="9" name="Textfeld 10"/>
          <p:cNvSpPr txBox="1"/>
          <p:nvPr/>
        </p:nvSpPr>
        <p:spPr>
          <a:xfrm>
            <a:off x="1968327" y="4344100"/>
            <a:ext cx="838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N-VP2</a:t>
            </a:r>
          </a:p>
        </p:txBody>
      </p:sp>
      <p:sp>
        <p:nvSpPr>
          <p:cNvPr id="10" name="Textfeld 11"/>
          <p:cNvSpPr txBox="1"/>
          <p:nvPr/>
        </p:nvSpPr>
        <p:spPr>
          <a:xfrm>
            <a:off x="2818968" y="4344100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Merge</a:t>
            </a:r>
            <a:endParaRPr lang="en-GB" sz="1000" b="1" smtClean="0"/>
          </a:p>
        </p:txBody>
      </p:sp>
      <p:sp>
        <p:nvSpPr>
          <p:cNvPr id="11" name="Textfeld 12"/>
          <p:cNvSpPr txBox="1"/>
          <p:nvPr/>
        </p:nvSpPr>
        <p:spPr>
          <a:xfrm>
            <a:off x="4170232" y="4836280"/>
            <a:ext cx="60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1</a:t>
            </a:r>
            <a:endParaRPr lang="en-GB" sz="1000" b="1" baseline="-25000" dirty="0" smtClean="0"/>
          </a:p>
        </p:txBody>
      </p:sp>
      <p:sp>
        <p:nvSpPr>
          <p:cNvPr id="12" name="Textfeld 13"/>
          <p:cNvSpPr txBox="1"/>
          <p:nvPr/>
        </p:nvSpPr>
        <p:spPr>
          <a:xfrm>
            <a:off x="4170232" y="5610671"/>
            <a:ext cx="759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2</a:t>
            </a:r>
            <a:endParaRPr lang="en-GB" sz="1000" b="1" baseline="-25000" dirty="0" smtClean="0"/>
          </a:p>
        </p:txBody>
      </p:sp>
      <p:sp>
        <p:nvSpPr>
          <p:cNvPr id="13" name="Textfeld 14"/>
          <p:cNvSpPr txBox="1"/>
          <p:nvPr/>
        </p:nvSpPr>
        <p:spPr>
          <a:xfrm rot="16200000">
            <a:off x="593033" y="5075633"/>
            <a:ext cx="844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mtClean="0"/>
              <a:t>Binding</a:t>
            </a:r>
            <a:endParaRPr lang="en-GB" sz="1000" b="1"/>
          </a:p>
        </p:txBody>
      </p:sp>
      <p:sp>
        <p:nvSpPr>
          <p:cNvPr id="14" name="Textfeld 35"/>
          <p:cNvSpPr txBox="1"/>
          <p:nvPr/>
        </p:nvSpPr>
        <p:spPr>
          <a:xfrm>
            <a:off x="3521234" y="4344100"/>
            <a:ext cx="822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Detailed</a:t>
            </a:r>
            <a:endParaRPr lang="en-GB" sz="1000" b="1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1562" y="5352830"/>
            <a:ext cx="756000" cy="75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1350" y="5352830"/>
            <a:ext cx="756000" cy="75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1562" y="4572460"/>
            <a:ext cx="756000" cy="756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1350" y="4572460"/>
            <a:ext cx="756000" cy="756000"/>
          </a:xfrm>
          <a:prstGeom prst="rect">
            <a:avLst/>
          </a:prstGeom>
        </p:spPr>
      </p:pic>
      <p:pic>
        <p:nvPicPr>
          <p:cNvPr id="19" name="Picture 6" descr="C:\Users\Raphael\Desktop 4\Anion Exchange Profiles TIF\P14h_B7NVP2\P14h_B7NVP2_c1.T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6132784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Raphael\Desktop 4\Anion Exchange Profiles TIF\P14h_B7NVP2\P14h_B7NVP2_c2.TI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6132784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C:\Users\Raphael\Desktop 4\Anion Exchange Profiles TIF\P24h_B7NVP2\P24h_B7NVP2_c1.TIF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6912344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C:\Users\Raphael\Desktop 4\Anion Exchange Profiles TIF\P24h_B7NVP2\P24h_B7NVP2_c2.TIF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6912344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9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1562" y="6132784"/>
            <a:ext cx="756000" cy="756000"/>
          </a:xfrm>
          <a:prstGeom prst="rect">
            <a:avLst/>
          </a:prstGeom>
        </p:spPr>
      </p:pic>
      <p:pic>
        <p:nvPicPr>
          <p:cNvPr id="24" name="Picture 30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1350" y="6132784"/>
            <a:ext cx="756000" cy="756000"/>
          </a:xfrm>
          <a:prstGeom prst="rect">
            <a:avLst/>
          </a:prstGeom>
        </p:spPr>
      </p:pic>
      <p:pic>
        <p:nvPicPr>
          <p:cNvPr id="25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61562" y="6912344"/>
            <a:ext cx="756000" cy="756000"/>
          </a:xfrm>
          <a:prstGeom prst="rect">
            <a:avLst/>
          </a:prstGeom>
        </p:spPr>
      </p:pic>
      <p:pic>
        <p:nvPicPr>
          <p:cNvPr id="26" name="Picture 32"/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1350" y="6912344"/>
            <a:ext cx="756000" cy="756000"/>
          </a:xfrm>
          <a:prstGeom prst="rect">
            <a:avLst/>
          </a:prstGeom>
        </p:spPr>
      </p:pic>
      <p:sp>
        <p:nvSpPr>
          <p:cNvPr id="27" name="Textfeld 12"/>
          <p:cNvSpPr txBox="1"/>
          <p:nvPr/>
        </p:nvSpPr>
        <p:spPr>
          <a:xfrm>
            <a:off x="4170232" y="6390766"/>
            <a:ext cx="6450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1</a:t>
            </a:r>
            <a:endParaRPr lang="en-GB" sz="1000" b="1" baseline="-25000" dirty="0" smtClean="0"/>
          </a:p>
        </p:txBody>
      </p:sp>
      <p:sp>
        <p:nvSpPr>
          <p:cNvPr id="28" name="Textfeld 13"/>
          <p:cNvSpPr txBox="1"/>
          <p:nvPr/>
        </p:nvSpPr>
        <p:spPr>
          <a:xfrm>
            <a:off x="4170231" y="7194731"/>
            <a:ext cx="772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2</a:t>
            </a:r>
            <a:endParaRPr lang="en-GB" sz="1000" b="1" baseline="-25000" dirty="0" smtClean="0"/>
          </a:p>
        </p:txBody>
      </p:sp>
      <p:sp>
        <p:nvSpPr>
          <p:cNvPr id="29" name="Textfeld 33"/>
          <p:cNvSpPr txBox="1"/>
          <p:nvPr/>
        </p:nvSpPr>
        <p:spPr>
          <a:xfrm rot="16200000">
            <a:off x="240421" y="6574171"/>
            <a:ext cx="1549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mtClean="0"/>
              <a:t>4h Internalization</a:t>
            </a:r>
            <a:endParaRPr lang="en-GB" sz="1000" b="1"/>
          </a:p>
        </p:txBody>
      </p:sp>
      <p:sp>
        <p:nvSpPr>
          <p:cNvPr id="33" name="TextBox 1"/>
          <p:cNvSpPr txBox="1"/>
          <p:nvPr/>
        </p:nvSpPr>
        <p:spPr>
          <a:xfrm>
            <a:off x="629632" y="9623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34" name="TextBox 1"/>
          <p:cNvSpPr txBox="1"/>
          <p:nvPr/>
        </p:nvSpPr>
        <p:spPr>
          <a:xfrm>
            <a:off x="3824808" y="9623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700938" y="407824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pic>
        <p:nvPicPr>
          <p:cNvPr id="38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9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93" t="64894" r="17436" b="29684"/>
          <a:stretch/>
        </p:blipFill>
        <p:spPr bwMode="auto">
          <a:xfrm flipH="1">
            <a:off x="4131832" y="3401019"/>
            <a:ext cx="1602783" cy="25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7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59" t="21226" r="32557" b="72580"/>
          <a:stretch/>
        </p:blipFill>
        <p:spPr bwMode="auto">
          <a:xfrm>
            <a:off x="4131832" y="3070455"/>
            <a:ext cx="1598966" cy="28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feld 39"/>
          <p:cNvSpPr txBox="1"/>
          <p:nvPr/>
        </p:nvSpPr>
        <p:spPr>
          <a:xfrm>
            <a:off x="3695766" y="3387275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FC-P2</a:t>
            </a:r>
            <a:endParaRPr lang="de-CH" sz="1000" b="1" dirty="0"/>
          </a:p>
        </p:txBody>
      </p:sp>
      <p:sp>
        <p:nvSpPr>
          <p:cNvPr id="41" name="Textfeld 40"/>
          <p:cNvSpPr txBox="1"/>
          <p:nvPr/>
        </p:nvSpPr>
        <p:spPr>
          <a:xfrm>
            <a:off x="3695766" y="3096059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FC-P1</a:t>
            </a:r>
            <a:endParaRPr lang="de-CH" sz="1400" b="1" dirty="0"/>
          </a:p>
        </p:txBody>
      </p:sp>
      <p:cxnSp>
        <p:nvCxnSpPr>
          <p:cNvPr id="42" name="Gerade Verbindung 41"/>
          <p:cNvCxnSpPr/>
          <p:nvPr/>
        </p:nvCxnSpPr>
        <p:spPr>
          <a:xfrm>
            <a:off x="4128798" y="3375389"/>
            <a:ext cx="160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>
            <a:off x="4190784" y="2945496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/>
          <p:cNvCxnSpPr/>
          <p:nvPr/>
        </p:nvCxnSpPr>
        <p:spPr>
          <a:xfrm>
            <a:off x="4726787" y="2945496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5230795" y="2945496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5796226" y="2913997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CHT</a:t>
            </a:r>
            <a:endParaRPr lang="de-CH" sz="1000" b="1"/>
          </a:p>
        </p:txBody>
      </p:sp>
      <p:sp>
        <p:nvSpPr>
          <p:cNvPr id="47" name="Textfeld 46"/>
          <p:cNvSpPr txBox="1"/>
          <p:nvPr/>
        </p:nvSpPr>
        <p:spPr>
          <a:xfrm>
            <a:off x="4431803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48" name="Textfeld 47"/>
          <p:cNvSpPr txBox="1"/>
          <p:nvPr/>
        </p:nvSpPr>
        <p:spPr>
          <a:xfrm>
            <a:off x="5472190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49" name="Textfeld 48"/>
          <p:cNvSpPr txBox="1"/>
          <p:nvPr/>
        </p:nvSpPr>
        <p:spPr>
          <a:xfrm>
            <a:off x="4936048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50" name="Textfeld 49"/>
          <p:cNvSpPr txBox="1"/>
          <p:nvPr/>
        </p:nvSpPr>
        <p:spPr>
          <a:xfrm>
            <a:off x="4195630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1" name="Textfeld 50"/>
          <p:cNvSpPr txBox="1"/>
          <p:nvPr/>
        </p:nvSpPr>
        <p:spPr>
          <a:xfrm>
            <a:off x="5214753" y="2903362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2" name="Textfeld 51"/>
          <p:cNvSpPr txBox="1"/>
          <p:nvPr/>
        </p:nvSpPr>
        <p:spPr>
          <a:xfrm>
            <a:off x="4689242" y="2903363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3" name="Textfeld 52"/>
          <p:cNvSpPr txBox="1"/>
          <p:nvPr/>
        </p:nvSpPr>
        <p:spPr>
          <a:xfrm>
            <a:off x="4185692" y="2728720"/>
            <a:ext cx="587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pH 7</a:t>
            </a:r>
            <a:endParaRPr lang="de-CH" sz="1000" b="1"/>
          </a:p>
        </p:txBody>
      </p:sp>
      <p:sp>
        <p:nvSpPr>
          <p:cNvPr id="54" name="Textfeld 53"/>
          <p:cNvSpPr txBox="1"/>
          <p:nvPr/>
        </p:nvSpPr>
        <p:spPr>
          <a:xfrm>
            <a:off x="4730468" y="2728720"/>
            <a:ext cx="563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pH 6</a:t>
            </a:r>
            <a:endParaRPr lang="de-CH" sz="1000" b="1"/>
          </a:p>
        </p:txBody>
      </p:sp>
      <p:sp>
        <p:nvSpPr>
          <p:cNvPr id="55" name="Textfeld 54"/>
          <p:cNvSpPr txBox="1"/>
          <p:nvPr/>
        </p:nvSpPr>
        <p:spPr>
          <a:xfrm>
            <a:off x="5236947" y="2728720"/>
            <a:ext cx="658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/>
              <a:t>p</a:t>
            </a:r>
            <a:r>
              <a:rPr lang="de-CH" sz="1000" b="1" smtClean="0"/>
              <a:t>H 5</a:t>
            </a:r>
            <a:endParaRPr lang="de-CH" sz="1000" b="1"/>
          </a:p>
        </p:txBody>
      </p:sp>
      <p:cxnSp>
        <p:nvCxnSpPr>
          <p:cNvPr id="56" name="Gerade Verbindung 55"/>
          <p:cNvCxnSpPr/>
          <p:nvPr/>
        </p:nvCxnSpPr>
        <p:spPr>
          <a:xfrm>
            <a:off x="5785641" y="3203838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56"/>
          <p:cNvCxnSpPr/>
          <p:nvPr/>
        </p:nvCxnSpPr>
        <p:spPr>
          <a:xfrm>
            <a:off x="5785641" y="3265213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 Verbindung 57"/>
          <p:cNvCxnSpPr/>
          <p:nvPr/>
        </p:nvCxnSpPr>
        <p:spPr>
          <a:xfrm>
            <a:off x="5785641" y="3491870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58"/>
          <p:cNvCxnSpPr/>
          <p:nvPr/>
        </p:nvCxnSpPr>
        <p:spPr>
          <a:xfrm>
            <a:off x="5785641" y="3553245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feld 59"/>
          <p:cNvSpPr txBox="1"/>
          <p:nvPr/>
        </p:nvSpPr>
        <p:spPr>
          <a:xfrm>
            <a:off x="5813826" y="3079239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VP2</a:t>
            </a:r>
            <a:endParaRPr lang="de-CH" sz="900" b="1"/>
          </a:p>
        </p:txBody>
      </p:sp>
      <p:sp>
        <p:nvSpPr>
          <p:cNvPr id="61" name="Textfeld 60"/>
          <p:cNvSpPr txBox="1"/>
          <p:nvPr/>
        </p:nvSpPr>
        <p:spPr>
          <a:xfrm>
            <a:off x="5813826" y="3167841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VP3</a:t>
            </a:r>
            <a:endParaRPr lang="de-CH" sz="900" b="1"/>
          </a:p>
        </p:txBody>
      </p:sp>
      <p:sp>
        <p:nvSpPr>
          <p:cNvPr id="62" name="Textfeld 61"/>
          <p:cNvSpPr txBox="1"/>
          <p:nvPr/>
        </p:nvSpPr>
        <p:spPr>
          <a:xfrm>
            <a:off x="5813826" y="3362773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VP2</a:t>
            </a:r>
            <a:endParaRPr lang="de-CH" sz="900" b="1"/>
          </a:p>
        </p:txBody>
      </p:sp>
      <p:sp>
        <p:nvSpPr>
          <p:cNvPr id="63" name="Textfeld 62"/>
          <p:cNvSpPr txBox="1"/>
          <p:nvPr/>
        </p:nvSpPr>
        <p:spPr>
          <a:xfrm>
            <a:off x="5817492" y="3451375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VP3</a:t>
            </a:r>
            <a:endParaRPr lang="de-CH" sz="900" b="1"/>
          </a:p>
        </p:txBody>
      </p:sp>
      <p:sp>
        <p:nvSpPr>
          <p:cNvPr id="64" name="TextBox 1"/>
          <p:cNvSpPr txBox="1"/>
          <p:nvPr/>
        </p:nvSpPr>
        <p:spPr>
          <a:xfrm>
            <a:off x="3824808" y="237692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E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2211644" y="241836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sp>
        <p:nvSpPr>
          <p:cNvPr id="66" name="TextBox 1"/>
          <p:cNvSpPr txBox="1"/>
          <p:nvPr/>
        </p:nvSpPr>
        <p:spPr>
          <a:xfrm>
            <a:off x="4536363" y="572412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67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2</a:t>
            </a:r>
            <a:endParaRPr lang="en-US" b="1"/>
          </a:p>
        </p:txBody>
      </p:sp>
      <p:sp>
        <p:nvSpPr>
          <p:cNvPr id="68" name="TextBox 1"/>
          <p:cNvSpPr txBox="1"/>
          <p:nvPr/>
        </p:nvSpPr>
        <p:spPr>
          <a:xfrm>
            <a:off x="629632" y="237692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pic>
        <p:nvPicPr>
          <p:cNvPr id="1026" name="Picture 2" descr="C:\Users\Raphael\Desktop 4\Temporary Export Files\Purified P1.tif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02" y="1161052"/>
            <a:ext cx="135248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Raphael\Desktop 4\Temporary Export Files\Purified P2.tif"/>
          <p:cNvPicPr>
            <a:picLocks noChangeAspect="1" noChangeArrowheads="1"/>
          </p:cNvPicPr>
          <p:nvPr/>
        </p:nvPicPr>
        <p:blipFill>
          <a:blip r:embed="rId3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42" y="1161052"/>
            <a:ext cx="135248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Users\Raphael\Desktop 4\Temporary Export Files\P1 and P2 Infectivity.tif"/>
          <p:cNvPicPr>
            <a:picLocks noChangeAspect="1" noChangeArrowheads="1"/>
          </p:cNvPicPr>
          <p:nvPr/>
        </p:nvPicPr>
        <p:blipFill>
          <a:blip r:embed="rId3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881" y="1112560"/>
            <a:ext cx="1350703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Raphael\Desktop 4\Temporary Export Files\P2 and P1 IP.tif"/>
          <p:cNvPicPr>
            <a:picLocks noChangeAspect="1" noChangeArrowheads="1"/>
          </p:cNvPicPr>
          <p:nvPr/>
        </p:nvPicPr>
        <p:blipFill>
          <a:blip r:embed="rId3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01" y="2536512"/>
            <a:ext cx="1141413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Raphael\Desktop 4\Temporary Export Files\P1 treatments.tif"/>
          <p:cNvPicPr>
            <a:picLocks noChangeAspect="1" noChangeArrowheads="1"/>
          </p:cNvPicPr>
          <p:nvPr/>
        </p:nvPicPr>
        <p:blipFill>
          <a:blip r:embed="rId3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488" y="2623088"/>
            <a:ext cx="1090909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Raphael\Desktop 4\Temporary Export Files\Nuclei + CHT.tif"/>
          <p:cNvPicPr>
            <a:picLocks noChangeAspect="1" noChangeArrowheads="1"/>
          </p:cNvPicPr>
          <p:nvPr/>
        </p:nvPicPr>
        <p:blipFill>
          <a:blip r:embed="rId3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742" y="4346749"/>
            <a:ext cx="1928462" cy="16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C:\Users\Raphael\Desktop 4\Temporary Export Files\P1 low pH treatment - AEX.tif"/>
          <p:cNvPicPr>
            <a:picLocks noChangeAspect="1" noChangeArrowheads="1"/>
          </p:cNvPicPr>
          <p:nvPr/>
        </p:nvPicPr>
        <p:blipFill>
          <a:blip r:embed="rId37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742" y="6078249"/>
            <a:ext cx="1928462" cy="16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1"/>
          <p:cNvSpPr txBox="1"/>
          <p:nvPr/>
        </p:nvSpPr>
        <p:spPr>
          <a:xfrm>
            <a:off x="4536363" y="407824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25639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/>
          <p:nvPr/>
        </p:nvSpPr>
        <p:spPr>
          <a:xfrm>
            <a:off x="1052736" y="1187624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3</a:t>
            </a:r>
            <a:endParaRPr lang="en-US" b="1"/>
          </a:p>
        </p:txBody>
      </p:sp>
      <p:sp>
        <p:nvSpPr>
          <p:cNvPr id="10" name="TextBox 1"/>
          <p:cNvSpPr txBox="1"/>
          <p:nvPr/>
        </p:nvSpPr>
        <p:spPr>
          <a:xfrm>
            <a:off x="3320752" y="1187624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11" name="Picture 14" descr="C:\Users\Raphael\Desktop 4\Temporary Export Files\Nuclei + Phos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110" y="1403648"/>
            <a:ext cx="241092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"/>
          <p:cNvSpPr txBox="1"/>
          <p:nvPr/>
        </p:nvSpPr>
        <p:spPr>
          <a:xfrm>
            <a:off x="1052736" y="327605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C</a:t>
            </a:r>
            <a:endParaRPr lang="en-US" b="1"/>
          </a:p>
        </p:txBody>
      </p:sp>
      <p:pic>
        <p:nvPicPr>
          <p:cNvPr id="1027" name="Picture 3" descr="C:\Users\Raphael\Desktop 4\Temporary Export Files\4SG + Phosphatase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110" y="3275856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aphael\Desktop 4\Temporary Export Files\4SG - Phosphatase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625" y="1403648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8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980728" y="3201373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4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492112" y="10436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980728" y="10436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2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180" y="3428512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5000"/>
                    </a14:imgEffect>
                    <a14:imgEffect>
                      <a14:brightnessContrast bright="29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048" y="3428512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048" y="4437642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4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180" y="4437642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4189949" y="3221960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10 h</a:t>
            </a:r>
            <a:endParaRPr lang="en-GB" sz="10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5281522" y="3221960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2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4189949" y="4230333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3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17" name="Textfeld 16"/>
          <p:cNvSpPr txBox="1"/>
          <p:nvPr/>
        </p:nvSpPr>
        <p:spPr>
          <a:xfrm>
            <a:off x="5281522" y="4230333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4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22" name="TextBox 1"/>
          <p:cNvSpPr txBox="1"/>
          <p:nvPr/>
        </p:nvSpPr>
        <p:spPr>
          <a:xfrm>
            <a:off x="3492112" y="3201373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527345" y="4055903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99 %</a:t>
            </a:r>
            <a:endParaRPr lang="en-GB" sz="1000" b="1"/>
          </a:p>
        </p:txBody>
      </p:sp>
      <p:sp>
        <p:nvSpPr>
          <p:cNvPr id="27" name="Textfeld 26"/>
          <p:cNvSpPr txBox="1"/>
          <p:nvPr/>
        </p:nvSpPr>
        <p:spPr>
          <a:xfrm>
            <a:off x="5372103" y="4055903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000" b="1" smtClean="0"/>
              <a:t>100 %</a:t>
            </a:r>
            <a:endParaRPr lang="en-GB" sz="1000" b="1"/>
          </a:p>
        </p:txBody>
      </p:sp>
      <p:sp>
        <p:nvSpPr>
          <p:cNvPr id="28" name="Textfeld 27"/>
          <p:cNvSpPr txBox="1"/>
          <p:nvPr/>
        </p:nvSpPr>
        <p:spPr>
          <a:xfrm>
            <a:off x="4527345" y="5064232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98 %</a:t>
            </a:r>
            <a:endParaRPr lang="en-GB" sz="1000" b="1"/>
          </a:p>
        </p:txBody>
      </p:sp>
      <p:sp>
        <p:nvSpPr>
          <p:cNvPr id="29" name="Textfeld 28"/>
          <p:cNvSpPr txBox="1"/>
          <p:nvPr/>
        </p:nvSpPr>
        <p:spPr>
          <a:xfrm>
            <a:off x="5372103" y="5064232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000" b="1" smtClean="0"/>
              <a:t>58 %</a:t>
            </a:r>
            <a:endParaRPr lang="en-GB" sz="1000" b="1"/>
          </a:p>
        </p:txBody>
      </p:sp>
      <p:pic>
        <p:nvPicPr>
          <p:cNvPr id="1027" name="Picture 3" descr="E:\P1 and P2 A9 Cytoplasm\P1 and P2 A9 Cytoplasm.001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064" y="1205814"/>
            <a:ext cx="2592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:\P1 and P2 A9 SN\P1 and P2 A9 SN.001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122" y="3375032"/>
            <a:ext cx="2592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:\P1 and P2 A9 Nuclei\P1 and P2 A9 Nuclei.001.jpg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52" y="1271690"/>
            <a:ext cx="2592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40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4325290" y="241626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C</a:t>
            </a:r>
            <a:endParaRPr lang="en-US" b="1" dirty="0"/>
          </a:p>
        </p:txBody>
      </p:sp>
      <p:sp>
        <p:nvSpPr>
          <p:cNvPr id="19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224640" y="1070851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1035" name="Picture 11" descr="C:\Users\Raphael\Desktop 4\Temporary Export Files\WT transfection 48 hpT.tif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920" y="3888064"/>
            <a:ext cx="16884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Gerade Verbindung 16"/>
          <p:cNvCxnSpPr/>
          <p:nvPr/>
        </p:nvCxnSpPr>
        <p:spPr>
          <a:xfrm>
            <a:off x="5668946" y="2753234"/>
            <a:ext cx="0" cy="212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5482612" y="2753234"/>
            <a:ext cx="0" cy="212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20"/>
          <p:cNvSpPr txBox="1"/>
          <p:nvPr/>
        </p:nvSpPr>
        <p:spPr>
          <a:xfrm>
            <a:off x="1809658" y="1440183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21"/>
          <p:cNvSpPr txBox="1"/>
          <p:nvPr/>
        </p:nvSpPr>
        <p:spPr>
          <a:xfrm>
            <a:off x="1809658" y="268254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14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22"/>
          <p:cNvSpPr txBox="1"/>
          <p:nvPr/>
        </p:nvSpPr>
        <p:spPr>
          <a:xfrm>
            <a:off x="1809658" y="398056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18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28"/>
          <p:cNvSpPr txBox="1"/>
          <p:nvPr/>
        </p:nvSpPr>
        <p:spPr>
          <a:xfrm>
            <a:off x="1414663" y="1087955"/>
            <a:ext cx="435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A9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29"/>
          <p:cNvSpPr txBox="1"/>
          <p:nvPr/>
        </p:nvSpPr>
        <p:spPr>
          <a:xfrm>
            <a:off x="2801982" y="1087955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NB324K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36"/>
          <p:cNvSpPr txBox="1"/>
          <p:nvPr/>
        </p:nvSpPr>
        <p:spPr>
          <a:xfrm>
            <a:off x="3400552" y="1448804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37"/>
          <p:cNvSpPr txBox="1"/>
          <p:nvPr/>
        </p:nvSpPr>
        <p:spPr>
          <a:xfrm>
            <a:off x="3400552" y="269116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14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38"/>
          <p:cNvSpPr txBox="1"/>
          <p:nvPr/>
        </p:nvSpPr>
        <p:spPr>
          <a:xfrm>
            <a:off x="3400552" y="398918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18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40"/>
          <p:cNvSpPr txBox="1"/>
          <p:nvPr/>
        </p:nvSpPr>
        <p:spPr>
          <a:xfrm>
            <a:off x="564576" y="104178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Gerade Verbindung 32"/>
          <p:cNvCxnSpPr/>
          <p:nvPr/>
        </p:nvCxnSpPr>
        <p:spPr>
          <a:xfrm>
            <a:off x="1678342" y="1454092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33"/>
          <p:cNvCxnSpPr/>
          <p:nvPr/>
        </p:nvCxnSpPr>
        <p:spPr>
          <a:xfrm>
            <a:off x="1527250" y="1453198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41"/>
          <p:cNvCxnSpPr/>
          <p:nvPr/>
        </p:nvCxnSpPr>
        <p:spPr>
          <a:xfrm>
            <a:off x="3224418" y="1460442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42"/>
          <p:cNvCxnSpPr/>
          <p:nvPr/>
        </p:nvCxnSpPr>
        <p:spPr>
          <a:xfrm>
            <a:off x="3074150" y="1459548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3" descr="C:\Users\Raphael\Desktop 4\Temporary Export Files\A9 Nuclei Maturation 10h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3" y="1340932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Raphael\Desktop 4\Temporary Export Files\A9 Nuclei Maturation 14h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3" y="2591920"/>
            <a:ext cx="168320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" descr="C:\Users\Raphael\Desktop 4\Temporary Export Files\A9 Nuclei Maturation 18h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3" y="389735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9" descr="C:\Users\Raphael\Desktop 4\Temporary Export Files\NB Nuclei Maturation 16h.t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38" y="259192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C:\Users\Raphael\Desktop 4\Temporary Export Files\NB Nuclei Maturation 14h.tif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38" y="1340932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C:\Users\Raphael\Desktop 4\Temporary Export Files\NB Nuclei Maturation 18h.tif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38" y="389735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feld 29"/>
          <p:cNvSpPr txBox="1"/>
          <p:nvPr/>
        </p:nvSpPr>
        <p:spPr>
          <a:xfrm>
            <a:off x="4941168" y="1074088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NB324K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 descr="C:\Users\Raphael\Desktop 4\Temporary Export Files\WT transfection 24 hpT.tif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920" y="259192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:\Transfection kinetics\Transfection kinetics.001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170" y="1367784"/>
            <a:ext cx="168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7"/>
          <p:cNvSpPr txBox="1"/>
          <p:nvPr/>
        </p:nvSpPr>
        <p:spPr>
          <a:xfrm>
            <a:off x="5829647" y="269116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4 h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feld 37"/>
          <p:cNvSpPr txBox="1"/>
          <p:nvPr/>
        </p:nvSpPr>
        <p:spPr>
          <a:xfrm>
            <a:off x="5829647" y="398918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48 h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1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522879"/>
              </p:ext>
            </p:extLst>
          </p:nvPr>
        </p:nvGraphicFramePr>
        <p:xfrm>
          <a:off x="829397" y="868311"/>
          <a:ext cx="2709042" cy="1924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Acrobat Document" r:id="rId3" imgW="7724417" imgH="5486400" progId="AcroExch.Document.DC">
                  <p:embed/>
                </p:oleObj>
              </mc:Choice>
              <mc:Fallback>
                <p:oleObj name="Acrobat Document" r:id="rId3" imgW="7724417" imgH="54864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9397" y="868311"/>
                        <a:ext cx="2709042" cy="1924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1"/>
          <p:cNvSpPr txBox="1"/>
          <p:nvPr/>
        </p:nvSpPr>
        <p:spPr>
          <a:xfrm>
            <a:off x="188640" y="179512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6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284984" y="550185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6" name="Picture 2" descr="C:\Users\Raphael\Desktop 4\Temporary Export Files\Transfection kinetics in SN WT, 5SG, G33F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322" y="888496"/>
            <a:ext cx="2745143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6"/>
          <p:cNvGrpSpPr/>
          <p:nvPr/>
        </p:nvGrpSpPr>
        <p:grpSpPr>
          <a:xfrm>
            <a:off x="896145" y="3060048"/>
            <a:ext cx="1999539" cy="1944000"/>
            <a:chOff x="1010180" y="5580328"/>
            <a:chExt cx="1999539" cy="1944000"/>
          </a:xfrm>
        </p:grpSpPr>
        <p:pic>
          <p:nvPicPr>
            <p:cNvPr id="8" name="Picture 2" descr="C:\Users\Raphael\Desktop 4\Temporary Export Files\P1 P2 ratio Transfections.tif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180" y="5580328"/>
              <a:ext cx="1999539" cy="19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Gerade Verbindung 8"/>
            <p:cNvCxnSpPr/>
            <p:nvPr/>
          </p:nvCxnSpPr>
          <p:spPr>
            <a:xfrm>
              <a:off x="1425832" y="6265870"/>
              <a:ext cx="972000" cy="0"/>
            </a:xfrm>
            <a:prstGeom prst="line">
              <a:avLst/>
            </a:prstGeom>
            <a:ln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1"/>
          <p:cNvSpPr txBox="1"/>
          <p:nvPr/>
        </p:nvSpPr>
        <p:spPr>
          <a:xfrm>
            <a:off x="548680" y="269089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63" name="TextBox 1"/>
          <p:cNvSpPr txBox="1"/>
          <p:nvPr/>
        </p:nvSpPr>
        <p:spPr>
          <a:xfrm>
            <a:off x="548680" y="550185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18052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7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268760" y="3779912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mtClean="0"/>
              <a:t>IF</a:t>
            </a:r>
          </a:p>
          <a:p>
            <a:r>
              <a:rPr lang="de-CH" smtClean="0"/>
              <a:t>WB</a:t>
            </a:r>
          </a:p>
          <a:p>
            <a:r>
              <a:rPr lang="de-CH" smtClean="0"/>
              <a:t>P2(NUC) / P2(SN) Stability</a:t>
            </a:r>
          </a:p>
        </p:txBody>
      </p:sp>
      <p:pic>
        <p:nvPicPr>
          <p:cNvPr id="5" name="Picture 2" descr="C:\Users\Raphael\Desktop 4\Temporary Export Files\Stability P1 and P2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40" y="1187624"/>
            <a:ext cx="1639855" cy="169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Raphael\Desktop 4\Temporary Export Files\P2 Nuc and P2 SN Infectivity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776" y="971600"/>
            <a:ext cx="2159044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43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304903" y="147565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5 min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2560970" y="827584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Incoming</a:t>
            </a:r>
            <a:r>
              <a:rPr lang="de-CH" sz="1200" u="sng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endParaRPr lang="en-GB" sz="1200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3304903" y="2723645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6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3304903" y="4036140"/>
            <a:ext cx="700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6 h </a:t>
            </a:r>
          </a:p>
          <a:p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 BafA</a:t>
            </a:r>
            <a:r>
              <a:rPr lang="de-CH" sz="1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1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feld 39"/>
          <p:cNvSpPr txBox="1"/>
          <p:nvPr/>
        </p:nvSpPr>
        <p:spPr>
          <a:xfrm>
            <a:off x="2921174" y="1114807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A9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3142408" y="1491950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>
          <a:xfrm>
            <a:off x="3009589" y="1491056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:\Users\Raphael\Desktop 4\Temporary Export Files\WT 5 h Internalization + BA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489" y="3924208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aphael\Desktop 4\Temporary Export Files\5 h Internalization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489" y="2628064"/>
            <a:ext cx="168320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aphael\Desktop 4\Temporary Export Files\5 min Internalization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489" y="1367784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49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Raphael\Desktop 4\Temporary Export Files\P2 4SG Export into Cytosol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6371302"/>
            <a:ext cx="3477704" cy="165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Raphael\Desktop 4\Temporary Export Files\4SG Replication delay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3996152"/>
            <a:ext cx="2615156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aphael\Desktop 4\Temporary Export Files\Transfections WT, 4SG, 5SG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38" y="3996152"/>
            <a:ext cx="2183638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Raphael\Desktop 4\Temporary Export Files\WT transfection 48 hpT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7" y="1098580"/>
            <a:ext cx="2603799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Raphael\Desktop 4\Temporary Export Files\WT transfection 24 hpT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16" y="1098580"/>
            <a:ext cx="26038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63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</Words>
  <Application>Microsoft Office PowerPoint</Application>
  <PresentationFormat>Bildschirmpräsentation (4:3)</PresentationFormat>
  <Paragraphs>105</Paragraphs>
  <Slides>9</Slides>
  <Notes>2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1" baseType="lpstr">
      <vt:lpstr>Larissa</vt:lpstr>
      <vt:lpstr>Acrobat Document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</dc:creator>
  <cp:lastModifiedBy>Raphael Wolfisberg</cp:lastModifiedBy>
  <cp:revision>153</cp:revision>
  <cp:lastPrinted>2015-06-20T09:08:48Z</cp:lastPrinted>
  <dcterms:created xsi:type="dcterms:W3CDTF">2015-05-27T13:40:01Z</dcterms:created>
  <dcterms:modified xsi:type="dcterms:W3CDTF">2015-09-02T08:15:29Z</dcterms:modified>
</cp:coreProperties>
</file>